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49" r:id="rId3"/>
    <p:sldId id="407" r:id="rId4"/>
    <p:sldId id="408" r:id="rId5"/>
    <p:sldId id="409" r:id="rId6"/>
    <p:sldId id="404" r:id="rId7"/>
    <p:sldId id="362" r:id="rId8"/>
    <p:sldId id="363" r:id="rId9"/>
    <p:sldId id="405" r:id="rId10"/>
    <p:sldId id="386" r:id="rId11"/>
    <p:sldId id="387" r:id="rId12"/>
    <p:sldId id="364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5" r:id="rId23"/>
    <p:sldId id="376" r:id="rId24"/>
    <p:sldId id="377" r:id="rId25"/>
    <p:sldId id="378" r:id="rId26"/>
    <p:sldId id="380" r:id="rId27"/>
    <p:sldId id="381" r:id="rId28"/>
    <p:sldId id="379" r:id="rId29"/>
    <p:sldId id="382" r:id="rId30"/>
    <p:sldId id="383" r:id="rId31"/>
    <p:sldId id="384" r:id="rId32"/>
    <p:sldId id="403" r:id="rId33"/>
    <p:sldId id="385" r:id="rId34"/>
    <p:sldId id="388" r:id="rId35"/>
    <p:sldId id="389" r:id="rId36"/>
    <p:sldId id="390" r:id="rId37"/>
    <p:sldId id="391" r:id="rId38"/>
    <p:sldId id="392" r:id="rId39"/>
    <p:sldId id="393" r:id="rId40"/>
    <p:sldId id="410" r:id="rId41"/>
    <p:sldId id="406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</p:sldIdLst>
  <p:sldSz cx="9906000" cy="6858000" type="A4"/>
  <p:notesSz cx="6797675" cy="9928225"/>
  <p:custDataLst>
    <p:tags r:id="rId54"/>
  </p:custDataLst>
  <p:defaultTextStyle>
    <a:defPPr>
      <a:defRPr lang="en-US"/>
    </a:defPPr>
    <a:lvl1pPr marL="0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6327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2655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08981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45308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81635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17962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54289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90616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CBCDCF"/>
    <a:srgbClr val="D6EEF3"/>
    <a:srgbClr val="E9F5F7"/>
    <a:srgbClr val="D9D9D9"/>
    <a:srgbClr val="003F72"/>
    <a:srgbClr val="ECC0B0"/>
    <a:srgbClr val="FCD5B9"/>
    <a:srgbClr val="DBEEEF"/>
    <a:srgbClr val="C6D4E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8" autoAdjust="0"/>
    <p:restoredTop sz="94667" autoAdjust="0"/>
  </p:normalViewPr>
  <p:slideViewPr>
    <p:cSldViewPr snapToObjects="1" showGuides="1">
      <p:cViewPr>
        <p:scale>
          <a:sx n="75" d="100"/>
          <a:sy n="75" d="100"/>
        </p:scale>
        <p:origin x="-1020" y="-72"/>
      </p:cViewPr>
      <p:guideLst>
        <p:guide orient="horz" pos="3793"/>
        <p:guide orient="horz" pos="1389"/>
        <p:guide orient="horz" pos="4020"/>
        <p:guide orient="horz" pos="845"/>
        <p:guide orient="horz" pos="2931"/>
        <p:guide orient="horz" pos="709"/>
        <p:guide orient="horz" pos="3566"/>
        <p:guide orient="horz" pos="164"/>
        <p:guide pos="315"/>
        <p:guide pos="5920"/>
        <p:guide pos="3120"/>
        <p:guide pos="2984"/>
        <p:guide pos="3256"/>
        <p:guide pos="4926"/>
        <p:guide pos="12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9270"/>
    </p:cViewPr>
  </p:sorterViewPr>
  <p:notesViewPr>
    <p:cSldViewPr snapToObjects="1" showGuides="1">
      <p:cViewPr varScale="1">
        <p:scale>
          <a:sx n="93" d="100"/>
          <a:sy n="93" d="100"/>
        </p:scale>
        <p:origin x="-3774" y="-114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>
                <a:solidFill>
                  <a:srgbClr val="41404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© Rule Financial</a:t>
            </a:r>
            <a:endParaRPr lang="en-GB" dirty="0">
              <a:latin typeface="Tahom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A3ACD-54AE-4BF6-895E-6E5F04B97D48}" type="slidenum">
              <a:rPr lang="en-GB" smtClean="0">
                <a:latin typeface="Tahoma" pitchFamily="34" charset="0"/>
              </a:rPr>
              <a:pPr/>
              <a:t>‹#›</a:t>
            </a:fld>
            <a:endParaRPr lang="en-GB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1253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9375" y="195263"/>
            <a:ext cx="6886575" cy="4768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8355" y="5198663"/>
            <a:ext cx="6209590" cy="3984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 smtClean="0">
                <a:solidFill>
                  <a:srgbClr val="41404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© Rule Financial</a:t>
            </a:r>
            <a:endParaRPr lang="en-GB" dirty="0">
              <a:latin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ahoma" pitchFamily="34" charset="0"/>
              </a:defRPr>
            </a:lvl1pPr>
          </a:lstStyle>
          <a:p>
            <a:fld id="{59920568-7B89-4656-8145-F87E619B7B8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530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00736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801472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202207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602943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003679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04415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05151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05886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9375" y="195263"/>
            <a:ext cx="688657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5216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478" y="4020722"/>
            <a:ext cx="5635377" cy="6302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36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2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08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45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81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17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90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" name="Picture 9" descr="110513-OverlapGraphic-RGB-1.png"/>
          <p:cNvPicPr>
            <a:picLocks noChangeAspect="1"/>
          </p:cNvPicPr>
          <p:nvPr userDrawn="1"/>
        </p:nvPicPr>
        <p:blipFill>
          <a:blip r:embed="rId2" cstate="print"/>
          <a:srcRect r="175"/>
          <a:stretch>
            <a:fillRect/>
          </a:stretch>
        </p:blipFill>
        <p:spPr>
          <a:xfrm>
            <a:off x="5285849" y="2369256"/>
            <a:ext cx="4620152" cy="44887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715" y="2367817"/>
            <a:ext cx="6786224" cy="1577892"/>
          </a:xfrm>
        </p:spPr>
        <p:txBody>
          <a:bodyPr lIns="0" tIns="0" anchor="t" anchorCtr="0">
            <a:noAutofit/>
          </a:bodyPr>
          <a:lstStyle>
            <a:lvl1pPr algn="l">
              <a:defRPr sz="32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4850607"/>
            <a:ext cx="3108325" cy="8556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buNone/>
              <a:defRPr sz="1200"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GB" sz="120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Prepared by/submitted on/version etc:</a:t>
            </a:r>
          </a:p>
        </p:txBody>
      </p:sp>
      <p:pic>
        <p:nvPicPr>
          <p:cNvPr id="11" name="Picture 3" descr="C:\Users\tosler\Desktop\140723-RF-GFT-group-logo-CMYK_v3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745" t="27953" r="31412" b="32309"/>
          <a:stretch/>
        </p:blipFill>
        <p:spPr bwMode="auto">
          <a:xfrm>
            <a:off x="487472" y="225690"/>
            <a:ext cx="1378326" cy="111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500065" y="2907637"/>
            <a:ext cx="8899200" cy="1530000"/>
            <a:chOff x="500064" y="2876819"/>
            <a:chExt cx="8911694" cy="1486800"/>
          </a:xfrm>
        </p:grpSpPr>
        <p:sp>
          <p:nvSpPr>
            <p:cNvPr id="22" name="Round Diagonal Corner Rectangle 21"/>
            <p:cNvSpPr/>
            <p:nvPr userDrawn="1"/>
          </p:nvSpPr>
          <p:spPr>
            <a:xfrm>
              <a:off x="1733379" y="2876819"/>
              <a:ext cx="7678379" cy="1486800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rgbClr val="E9F5F7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3" name="Round Diagonal Corner Rectangle 22"/>
            <p:cNvSpPr/>
            <p:nvPr userDrawn="1"/>
          </p:nvSpPr>
          <p:spPr>
            <a:xfrm>
              <a:off x="500064" y="2876819"/>
              <a:ext cx="1334858" cy="1486800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chemeClr val="accent1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36000" anchor="ctr"/>
            <a:lstStyle/>
            <a:p>
              <a:r>
                <a:rPr lang="en-GB" sz="1400" b="1" dirty="0" smtClean="0">
                  <a:solidFill>
                    <a:prstClr val="white"/>
                  </a:solidFill>
                </a:rPr>
                <a:t>The </a:t>
              </a:r>
              <a:br>
                <a:rPr lang="en-GB" sz="1400" b="1" dirty="0" smtClean="0">
                  <a:solidFill>
                    <a:prstClr val="white"/>
                  </a:solidFill>
                </a:rPr>
              </a:br>
              <a:r>
                <a:rPr lang="en-GB" sz="1400" b="1" dirty="0" smtClean="0">
                  <a:solidFill>
                    <a:prstClr val="white"/>
                  </a:solidFill>
                </a:rPr>
                <a:t>engagement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500064" y="4480017"/>
            <a:ext cx="8897935" cy="1530000"/>
            <a:chOff x="500064" y="4529445"/>
            <a:chExt cx="8911695" cy="1486800"/>
          </a:xfrm>
        </p:grpSpPr>
        <p:sp>
          <p:nvSpPr>
            <p:cNvPr id="25" name="Round Diagonal Corner Rectangle 24"/>
            <p:cNvSpPr/>
            <p:nvPr userDrawn="1"/>
          </p:nvSpPr>
          <p:spPr>
            <a:xfrm>
              <a:off x="1731263" y="4529445"/>
              <a:ext cx="7680496" cy="1486800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rgbClr val="E9F5F7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sz="1600" b="1" dirty="0">
                <a:solidFill>
                  <a:prstClr val="white"/>
                </a:solidFill>
              </a:endParaRPr>
            </a:p>
          </p:txBody>
        </p:sp>
        <p:sp>
          <p:nvSpPr>
            <p:cNvPr id="26" name="Round Diagonal Corner Rectangle 25"/>
            <p:cNvSpPr/>
            <p:nvPr userDrawn="1"/>
          </p:nvSpPr>
          <p:spPr>
            <a:xfrm>
              <a:off x="500064" y="4529445"/>
              <a:ext cx="1334858" cy="1486800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chemeClr val="accent2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36000" anchor="ctr"/>
            <a:lstStyle/>
            <a:p>
              <a:r>
                <a:rPr lang="en-GB" sz="1400" b="1" dirty="0" smtClean="0">
                  <a:solidFill>
                    <a:prstClr val="white"/>
                  </a:solidFill>
                </a:rPr>
                <a:t>The </a:t>
              </a:r>
              <a:br>
                <a:rPr lang="en-GB" sz="1400" b="1" dirty="0" smtClean="0">
                  <a:solidFill>
                    <a:prstClr val="white"/>
                  </a:solidFill>
                </a:rPr>
              </a:br>
              <a:r>
                <a:rPr lang="en-GB" sz="1400" b="1" dirty="0" smtClean="0">
                  <a:solidFill>
                    <a:prstClr val="white"/>
                  </a:solidFill>
                </a:rPr>
                <a:t>outcome</a:t>
              </a:r>
              <a:endParaRPr lang="en-GB" sz="1400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500064" y="1335257"/>
            <a:ext cx="8897935" cy="1530000"/>
            <a:chOff x="500064" y="1341437"/>
            <a:chExt cx="8911695" cy="1485601"/>
          </a:xfrm>
        </p:grpSpPr>
        <p:sp>
          <p:nvSpPr>
            <p:cNvPr id="28" name="Round Diagonal Corner Rectangle 27"/>
            <p:cNvSpPr/>
            <p:nvPr userDrawn="1"/>
          </p:nvSpPr>
          <p:spPr>
            <a:xfrm>
              <a:off x="1733379" y="1341437"/>
              <a:ext cx="7678380" cy="1485601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rgbClr val="E9F5F7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GB" sz="1600" b="1" dirty="0">
                <a:solidFill>
                  <a:srgbClr val="FFFFFF"/>
                </a:solidFill>
              </a:endParaRPr>
            </a:p>
          </p:txBody>
        </p:sp>
        <p:sp>
          <p:nvSpPr>
            <p:cNvPr id="29" name="Round Diagonal Corner Rectangle 28"/>
            <p:cNvSpPr/>
            <p:nvPr userDrawn="1"/>
          </p:nvSpPr>
          <p:spPr>
            <a:xfrm>
              <a:off x="500064" y="1341437"/>
              <a:ext cx="1334858" cy="1485601"/>
            </a:xfrm>
            <a:prstGeom prst="round2DiagRect">
              <a:avLst>
                <a:gd name="adj1" fmla="val 11577"/>
                <a:gd name="adj2" fmla="val 0"/>
              </a:avLst>
            </a:prstGeom>
            <a:solidFill>
              <a:schemeClr val="tx2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36000" anchor="ctr"/>
            <a:lstStyle/>
            <a:p>
              <a:r>
                <a:rPr lang="en-GB" sz="1400" b="1" dirty="0" smtClean="0">
                  <a:solidFill>
                    <a:srgbClr val="FFFFFF"/>
                  </a:solidFill>
                </a:rPr>
                <a:t>The </a:t>
              </a:r>
              <a:br>
                <a:rPr lang="en-GB" sz="1400" b="1" dirty="0" smtClean="0">
                  <a:solidFill>
                    <a:srgbClr val="FFFFFF"/>
                  </a:solidFill>
                </a:rPr>
              </a:br>
              <a:r>
                <a:rPr lang="en-GB" sz="1400" b="1" dirty="0" smtClean="0">
                  <a:solidFill>
                    <a:srgbClr val="FFFFFF"/>
                  </a:solidFill>
                </a:rPr>
                <a:t>challenge</a:t>
              </a:r>
              <a:endParaRPr lang="en-GB" sz="1400" b="1" dirty="0">
                <a:solidFill>
                  <a:srgbClr val="FFFFFF"/>
                </a:solidFill>
              </a:endParaRPr>
            </a:p>
          </p:txBody>
        </p:sp>
      </p:grp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1832861" y="1335257"/>
            <a:ext cx="7581014" cy="1530000"/>
          </a:xfrm>
        </p:spPr>
        <p:txBody>
          <a:bodyPr lIns="36000">
            <a:normAutofit/>
          </a:bodyPr>
          <a:lstStyle>
            <a:lvl1pPr marL="179388" indent="-179388">
              <a:lnSpc>
                <a:spcPts val="108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ts val="108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ts val="1080"/>
              </a:lnSpc>
              <a:buFontTx/>
              <a:buBlip>
                <a:blip r:embed="rId2"/>
              </a:buBlip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8" name="Content Placeholder 2"/>
          <p:cNvSpPr>
            <a:spLocks noGrp="1"/>
          </p:cNvSpPr>
          <p:nvPr>
            <p:ph idx="10"/>
          </p:nvPr>
        </p:nvSpPr>
        <p:spPr>
          <a:xfrm>
            <a:off x="1832861" y="2907637"/>
            <a:ext cx="7581014" cy="1530000"/>
          </a:xfrm>
        </p:spPr>
        <p:txBody>
          <a:bodyPr lIns="36000">
            <a:normAutofit/>
          </a:bodyPr>
          <a:lstStyle>
            <a:lvl1pPr marL="179388" indent="-179388">
              <a:lnSpc>
                <a:spcPts val="108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ts val="108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ts val="1080"/>
              </a:lnSpc>
              <a:buFontTx/>
              <a:buBlip>
                <a:blip r:embed="rId2"/>
              </a:buBlip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11"/>
          </p:nvPr>
        </p:nvSpPr>
        <p:spPr>
          <a:xfrm>
            <a:off x="1832861" y="4480017"/>
            <a:ext cx="7581014" cy="1530000"/>
          </a:xfrm>
        </p:spPr>
        <p:txBody>
          <a:bodyPr lIns="36000">
            <a:normAutofit/>
          </a:bodyPr>
          <a:lstStyle>
            <a:lvl1pPr marL="179388" indent="-179388">
              <a:lnSpc>
                <a:spcPts val="108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ts val="108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ts val="1080"/>
              </a:lnSpc>
              <a:buFontTx/>
              <a:buBlip>
                <a:blip r:embed="rId2"/>
              </a:buBlip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ts val="108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 userDrawn="1"/>
        </p:nvSpPr>
        <p:spPr>
          <a:xfrm>
            <a:off x="7820025" y="2664824"/>
            <a:ext cx="1593850" cy="3356564"/>
          </a:xfrm>
          <a:prstGeom prst="round2DiagRect">
            <a:avLst>
              <a:gd name="adj1" fmla="val 9383"/>
              <a:gd name="adj2" fmla="val 0"/>
            </a:avLst>
          </a:prstGeom>
          <a:solidFill>
            <a:srgbClr val="CBCDCF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72000" tIns="36000" rIns="72000" bIns="36000" anchor="ctr" anchorCtr="0">
            <a:no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7820025" y="1340768"/>
            <a:ext cx="1593850" cy="1460014"/>
          </a:xfrm>
          <a:prstGeom prst="round2DiagRect">
            <a:avLst>
              <a:gd name="adj1" fmla="val 9383"/>
              <a:gd name="adj2" fmla="val 0"/>
            </a:avLst>
          </a:prstGeom>
          <a:solidFill>
            <a:schemeClr val="tx2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72000" tIns="36000" rIns="72000" bIns="36000" anchor="ctr" anchorCtr="0">
            <a:no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820025" y="2800782"/>
            <a:ext cx="1593850" cy="3220605"/>
          </a:xfrm>
        </p:spPr>
        <p:txBody>
          <a:bodyPr lIns="72000" rIns="72000">
            <a:noAutofit/>
          </a:bodyPr>
          <a:lstStyle>
            <a:lvl1pPr marL="87313" indent="-87313">
              <a:lnSpc>
                <a:spcPct val="100000"/>
              </a:lnSpc>
              <a:buSzPct val="110000"/>
              <a:buFont typeface="Arial" pitchFamily="34" charset="0"/>
              <a:buChar char="•"/>
              <a:defRPr sz="700"/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00063" y="1341439"/>
            <a:ext cx="7319962" cy="4679950"/>
          </a:xfrm>
        </p:spPr>
        <p:txBody>
          <a:bodyPr lIns="0">
            <a:normAutofit/>
          </a:bodyPr>
          <a:lstStyle>
            <a:lvl1pPr marL="179388" indent="-179388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00000"/>
              </a:lnSpc>
              <a:buFontTx/>
              <a:buBlip>
                <a:blip r:embed="rId2"/>
              </a:buBlip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00000"/>
              </a:lnSpc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00000"/>
              </a:lnSpc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0063" y="1341439"/>
            <a:ext cx="4267200" cy="4679950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153025" y="1341439"/>
            <a:ext cx="4260850" cy="4679949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Round Diagonal Corner Rectangle 2"/>
          <p:cNvSpPr/>
          <p:nvPr userDrawn="1"/>
        </p:nvSpPr>
        <p:spPr>
          <a:xfrm>
            <a:off x="500063" y="1341438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18" name="Round Diagonal Corner Rectangle 17"/>
          <p:cNvSpPr/>
          <p:nvPr userDrawn="1"/>
        </p:nvSpPr>
        <p:spPr>
          <a:xfrm>
            <a:off x="500063" y="2145378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19" name="Round Diagonal Corner Rectangle 18"/>
          <p:cNvSpPr/>
          <p:nvPr userDrawn="1"/>
        </p:nvSpPr>
        <p:spPr>
          <a:xfrm>
            <a:off x="500063" y="2949318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0" name="Round Diagonal Corner Rectangle 19"/>
          <p:cNvSpPr/>
          <p:nvPr userDrawn="1"/>
        </p:nvSpPr>
        <p:spPr>
          <a:xfrm>
            <a:off x="500063" y="3753258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1" name="Round Diagonal Corner Rectangle 20"/>
          <p:cNvSpPr/>
          <p:nvPr userDrawn="1"/>
        </p:nvSpPr>
        <p:spPr>
          <a:xfrm>
            <a:off x="500063" y="4557198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2" name="Round Diagonal Corner Rectangle 21"/>
          <p:cNvSpPr/>
          <p:nvPr userDrawn="1"/>
        </p:nvSpPr>
        <p:spPr>
          <a:xfrm>
            <a:off x="500063" y="5361137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3" name="Round Diagonal Corner Rectangle 22"/>
          <p:cNvSpPr/>
          <p:nvPr userDrawn="1"/>
        </p:nvSpPr>
        <p:spPr>
          <a:xfrm>
            <a:off x="5160963" y="1340768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4" name="Round Diagonal Corner Rectangle 23"/>
          <p:cNvSpPr/>
          <p:nvPr userDrawn="1"/>
        </p:nvSpPr>
        <p:spPr>
          <a:xfrm>
            <a:off x="5160963" y="2144708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5" name="Round Diagonal Corner Rectangle 24"/>
          <p:cNvSpPr/>
          <p:nvPr userDrawn="1"/>
        </p:nvSpPr>
        <p:spPr>
          <a:xfrm>
            <a:off x="5160963" y="2948648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6" name="Round Diagonal Corner Rectangle 25"/>
          <p:cNvSpPr/>
          <p:nvPr userDrawn="1"/>
        </p:nvSpPr>
        <p:spPr>
          <a:xfrm>
            <a:off x="5160963" y="3752588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7" name="Round Diagonal Corner Rectangle 26"/>
          <p:cNvSpPr/>
          <p:nvPr userDrawn="1"/>
        </p:nvSpPr>
        <p:spPr>
          <a:xfrm>
            <a:off x="5160963" y="4556528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GB" sz="1600" b="0" dirty="0">
              <a:solidFill>
                <a:schemeClr val="tx1"/>
              </a:solidFill>
            </a:endParaRPr>
          </a:p>
        </p:txBody>
      </p:sp>
      <p:sp>
        <p:nvSpPr>
          <p:cNvPr id="29" name="Round Diagonal Corner Rectangle 28"/>
          <p:cNvSpPr/>
          <p:nvPr userDrawn="1"/>
        </p:nvSpPr>
        <p:spPr>
          <a:xfrm>
            <a:off x="5160963" y="5360467"/>
            <a:ext cx="4237037" cy="647402"/>
          </a:xfrm>
          <a:prstGeom prst="round2Diag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l" defTabSz="87265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b="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00063" y="1805906"/>
            <a:ext cx="8913812" cy="421548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0063" y="1340768"/>
            <a:ext cx="4452937" cy="465138"/>
          </a:xfrm>
        </p:spPr>
        <p:txBody>
          <a:bodyPr>
            <a:normAutofit/>
          </a:bodyPr>
          <a:lstStyle>
            <a:lvl1pPr>
              <a:buNone/>
              <a:defRPr sz="1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Subheading (Tahoma Bold 16pt)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00063" y="1805906"/>
            <a:ext cx="8913812" cy="421548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0063" y="1340768"/>
            <a:ext cx="4452937" cy="465138"/>
          </a:xfrm>
        </p:spPr>
        <p:txBody>
          <a:bodyPr>
            <a:normAutofit/>
          </a:bodyPr>
          <a:lstStyle>
            <a:lvl1pPr>
              <a:buNone/>
              <a:defRPr sz="1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Subheading (Tahoma Bold 16pt)</a:t>
            </a:r>
            <a:endParaRPr lang="en-US" dirty="0"/>
          </a:p>
        </p:txBody>
      </p:sp>
      <p:sp>
        <p:nvSpPr>
          <p:cNvPr id="3" name="Round Diagonal Corner Rectangle 2"/>
          <p:cNvSpPr/>
          <p:nvPr userDrawn="1"/>
        </p:nvSpPr>
        <p:spPr>
          <a:xfrm>
            <a:off x="500063" y="5144341"/>
            <a:ext cx="8897938" cy="533353"/>
          </a:xfrm>
          <a:prstGeom prst="round2Diag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endParaRPr lang="en-GB" sz="1100" dirty="0" smtClean="0">
              <a:solidFill>
                <a:schemeClr val="bg1"/>
              </a:solidFill>
              <a:latin typeface="Tahoma" pitchFamily="34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4" hasCustomPrompt="1"/>
          </p:nvPr>
        </p:nvSpPr>
        <p:spPr>
          <a:xfrm>
            <a:off x="500062" y="5144341"/>
            <a:ext cx="8897937" cy="540496"/>
          </a:xfrm>
        </p:spPr>
        <p:txBody>
          <a:bodyPr/>
          <a:lstStyle>
            <a:lvl1pPr marL="0" marR="0" indent="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100">
                <a:solidFill>
                  <a:schemeClr val="bg1"/>
                </a:solidFill>
              </a:defRPr>
            </a:lvl1pPr>
          </a:lstStyle>
          <a:p>
            <a:pPr marL="0" marR="0" lvl="0" indent="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900" dirty="0" smtClean="0">
                <a:solidFill>
                  <a:schemeClr val="bg1"/>
                </a:solidFill>
                <a:latin typeface="Tahoma" pitchFamily="34" charset="0"/>
              </a:rPr>
              <a:t>The ‘Kicker box’  is intended to have key pull-out information for this slide. Always 11 </a:t>
            </a:r>
            <a:r>
              <a:rPr lang="en-GB" sz="900" dirty="0" err="1" smtClean="0">
                <a:solidFill>
                  <a:schemeClr val="bg1"/>
                </a:solidFill>
                <a:latin typeface="Tahoma" pitchFamily="34" charset="0"/>
              </a:rPr>
              <a:t>pt</a:t>
            </a:r>
            <a:r>
              <a:rPr lang="en-GB" sz="900" dirty="0" smtClean="0">
                <a:solidFill>
                  <a:schemeClr val="bg1"/>
                </a:solidFill>
                <a:latin typeface="Tahoma" pitchFamily="34" charset="0"/>
              </a:rPr>
              <a:t> text. Box is always this size. DO NOT RESIZE. Single line text is centred vertically. Two or more lines range left.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00063" y="1341439"/>
            <a:ext cx="8913812" cy="4679950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01478" y="260648"/>
            <a:ext cx="8912397" cy="816394"/>
          </a:xfrm>
          <a:prstGeom prst="rect">
            <a:avLst/>
          </a:prstGeom>
        </p:spPr>
        <p:txBody>
          <a:bodyPr vert="horz" lIns="0" tIns="0" rIns="0" bIns="94662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00063" y="1341438"/>
            <a:ext cx="8913812" cy="467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478" y="5050989"/>
            <a:ext cx="4451523" cy="9405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lang="en-US" sz="1600" kern="12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3632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26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0898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4530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816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179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5428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9061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110513-OverlapGraphic-RGB-1.png"/>
          <p:cNvPicPr>
            <a:picLocks noChangeAspect="1"/>
          </p:cNvPicPr>
          <p:nvPr userDrawn="1"/>
        </p:nvPicPr>
        <p:blipFill>
          <a:blip r:embed="rId2" cstate="print"/>
          <a:srcRect r="175"/>
          <a:stretch>
            <a:fillRect/>
          </a:stretch>
        </p:blipFill>
        <p:spPr>
          <a:xfrm>
            <a:off x="5285849" y="2369256"/>
            <a:ext cx="4620152" cy="448874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89713" y="3734796"/>
            <a:ext cx="4463288" cy="1045943"/>
          </a:xfrm>
        </p:spPr>
        <p:txBody>
          <a:bodyPr lIns="0" tIns="0" anchor="b" anchorCtr="0">
            <a:noAutofit/>
          </a:bodyPr>
          <a:lstStyle>
            <a:lvl1pPr algn="l"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4" name="Line 7"/>
          <p:cNvSpPr>
            <a:spLocks noChangeShapeType="1"/>
          </p:cNvSpPr>
          <p:nvPr userDrawn="1"/>
        </p:nvSpPr>
        <p:spPr bwMode="auto">
          <a:xfrm>
            <a:off x="502179" y="4805172"/>
            <a:ext cx="4450821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pic>
        <p:nvPicPr>
          <p:cNvPr id="11" name="Picture 3" descr="C:\Users\tosler\Desktop\140723-RF-GFT-group-logo-CMYK_v3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3745" t="27953" r="31412" b="32309"/>
          <a:stretch/>
        </p:blipFill>
        <p:spPr bwMode="auto">
          <a:xfrm>
            <a:off x="487472" y="225690"/>
            <a:ext cx="1378326" cy="1110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0063" y="1772816"/>
            <a:ext cx="4221251" cy="424857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153025" y="1772816"/>
            <a:ext cx="4244975" cy="424857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00063" y="1340768"/>
            <a:ext cx="4217417" cy="465138"/>
          </a:xfrm>
        </p:spPr>
        <p:txBody>
          <a:bodyPr>
            <a:normAutofit/>
          </a:bodyPr>
          <a:lstStyle>
            <a:lvl1pPr>
              <a:buNone/>
              <a:defRPr sz="1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Subheading (Tahoma Bold 16pt)</a:t>
            </a:r>
            <a:endParaRPr lang="en-US" dirty="0"/>
          </a:p>
        </p:txBody>
      </p:sp>
      <p:sp>
        <p:nvSpPr>
          <p:cNvPr id="6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5180583" y="1340768"/>
            <a:ext cx="4217417" cy="465138"/>
          </a:xfrm>
        </p:spPr>
        <p:txBody>
          <a:bodyPr>
            <a:normAutofit/>
          </a:bodyPr>
          <a:lstStyle>
            <a:lvl1pPr>
              <a:buNone/>
              <a:defRPr sz="1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Subheading (Tahoma Bold 16pt)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u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179" y="1341438"/>
            <a:ext cx="4265083" cy="46799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0" indent="0">
              <a:buNone/>
              <a:defRPr sz="1100"/>
            </a:lvl2pPr>
            <a:lvl3pPr marL="0" indent="0">
              <a:buNone/>
              <a:defRPr sz="1100"/>
            </a:lvl3pPr>
            <a:lvl4pPr marL="0" indent="0">
              <a:buNone/>
              <a:defRPr sz="1100"/>
            </a:lvl4pPr>
            <a:lvl5pPr marL="0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52498" y="1341438"/>
            <a:ext cx="4251325" cy="46799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0" indent="0">
              <a:buNone/>
              <a:defRPr sz="1100"/>
            </a:lvl2pPr>
            <a:lvl3pPr marL="0" indent="0">
              <a:buNone/>
              <a:defRPr sz="1100"/>
            </a:lvl3pPr>
            <a:lvl4pPr marL="0" indent="0">
              <a:buNone/>
              <a:defRPr sz="1100"/>
            </a:lvl4pPr>
            <a:lvl5pPr marL="0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67016"/>
            <a:ext cx="9906000" cy="490989"/>
          </a:xfrm>
          <a:prstGeom prst="rect">
            <a:avLst/>
          </a:prstGeom>
          <a:solidFill>
            <a:srgbClr val="D6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1478" y="260648"/>
            <a:ext cx="8902343" cy="816394"/>
          </a:xfrm>
          <a:prstGeom prst="rect">
            <a:avLst/>
          </a:prstGeom>
        </p:spPr>
        <p:txBody>
          <a:bodyPr vert="horz" lIns="0" tIns="0" rIns="0" bIns="94662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3593031" y="6367016"/>
            <a:ext cx="2686119" cy="490989"/>
          </a:xfrm>
          <a:prstGeom prst="rect">
            <a:avLst/>
          </a:prstGeom>
          <a:noFill/>
        </p:spPr>
        <p:txBody>
          <a:bodyPr wrap="square" lIns="80147" tIns="40074" rIns="80147" bIns="40074" rtlCol="0" anchor="ctr" anchorCtr="0">
            <a:noAutofit/>
          </a:bodyPr>
          <a:lstStyle/>
          <a:p>
            <a:pPr algn="ctr"/>
            <a:r>
              <a:rPr lang="en-GB" sz="800" dirty="0" smtClean="0">
                <a:solidFill>
                  <a:srgbClr val="41404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-1" y="1124744"/>
            <a:ext cx="9906000" cy="0"/>
          </a:xfrm>
          <a:prstGeom prst="line">
            <a:avLst/>
          </a:prstGeom>
          <a:ln w="15875">
            <a:solidFill>
              <a:srgbClr val="D6E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709" name="Rectangle 13"/>
          <p:cNvSpPr>
            <a:spLocks noChangeArrowheads="1"/>
          </p:cNvSpPr>
          <p:nvPr/>
        </p:nvSpPr>
        <p:spPr bwMode="auto">
          <a:xfrm>
            <a:off x="-1868887" y="6165304"/>
            <a:ext cx="159530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NO CONTENT IN THIS</a:t>
            </a:r>
            <a:b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</a:b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LOGO 'EXCLUSION'</a:t>
            </a:r>
            <a:b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</a:b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ZONE</a:t>
            </a:r>
          </a:p>
        </p:txBody>
      </p:sp>
      <p:sp>
        <p:nvSpPr>
          <p:cNvPr id="157710" name="Line 14"/>
          <p:cNvSpPr>
            <a:spLocks noChangeShapeType="1"/>
          </p:cNvSpPr>
          <p:nvPr/>
        </p:nvSpPr>
        <p:spPr bwMode="auto">
          <a:xfrm>
            <a:off x="-116087" y="6021393"/>
            <a:ext cx="0" cy="836613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3" name="Rectangle 17"/>
          <p:cNvSpPr>
            <a:spLocks noChangeArrowheads="1"/>
          </p:cNvSpPr>
          <p:nvPr/>
        </p:nvSpPr>
        <p:spPr bwMode="auto">
          <a:xfrm>
            <a:off x="-1758282" y="354722"/>
            <a:ext cx="148470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ONLY MAIN AND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SECONDARY TITLES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IN 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14" name="Line 18"/>
          <p:cNvSpPr>
            <a:spLocks noChangeShapeType="1"/>
          </p:cNvSpPr>
          <p:nvPr/>
        </p:nvSpPr>
        <p:spPr bwMode="auto">
          <a:xfrm>
            <a:off x="-108347" y="260648"/>
            <a:ext cx="0" cy="881063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5" name="Rectangle 19"/>
          <p:cNvSpPr>
            <a:spLocks noChangeArrowheads="1"/>
          </p:cNvSpPr>
          <p:nvPr/>
        </p:nvSpPr>
        <p:spPr bwMode="auto">
          <a:xfrm>
            <a:off x="-1477757" y="3356992"/>
            <a:ext cx="120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MAIN CONTENT</a:t>
            </a:r>
            <a:b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</a:b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AREA</a:t>
            </a:r>
          </a:p>
        </p:txBody>
      </p:sp>
      <p:sp>
        <p:nvSpPr>
          <p:cNvPr id="157716" name="Line 20"/>
          <p:cNvSpPr>
            <a:spLocks noChangeShapeType="1"/>
          </p:cNvSpPr>
          <p:nvPr/>
        </p:nvSpPr>
        <p:spPr bwMode="auto">
          <a:xfrm>
            <a:off x="-117560" y="1341438"/>
            <a:ext cx="1473" cy="4679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7" name="Rectangle 21"/>
          <p:cNvSpPr>
            <a:spLocks noChangeArrowheads="1"/>
          </p:cNvSpPr>
          <p:nvPr/>
        </p:nvSpPr>
        <p:spPr bwMode="auto">
          <a:xfrm>
            <a:off x="-2319808" y="44624"/>
            <a:ext cx="204623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NO CONTENT IN 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18" name="Line 22"/>
          <p:cNvSpPr>
            <a:spLocks noChangeShapeType="1"/>
          </p:cNvSpPr>
          <p:nvPr/>
        </p:nvSpPr>
        <p:spPr bwMode="auto">
          <a:xfrm>
            <a:off x="-108347" y="0"/>
            <a:ext cx="0" cy="26064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9" name="Rectangle 23"/>
          <p:cNvSpPr>
            <a:spLocks noChangeArrowheads="1"/>
          </p:cNvSpPr>
          <p:nvPr/>
        </p:nvSpPr>
        <p:spPr bwMode="auto">
          <a:xfrm>
            <a:off x="8785728" y="7205414"/>
            <a:ext cx="12378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NO CONTENT IN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20" name="Line 24"/>
          <p:cNvSpPr>
            <a:spLocks noChangeShapeType="1"/>
          </p:cNvSpPr>
          <p:nvPr/>
        </p:nvSpPr>
        <p:spPr bwMode="auto">
          <a:xfrm flipH="1">
            <a:off x="9403822" y="7029400"/>
            <a:ext cx="50217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21" name="Rectangle 25"/>
          <p:cNvSpPr>
            <a:spLocks noChangeArrowheads="1"/>
          </p:cNvSpPr>
          <p:nvPr/>
        </p:nvSpPr>
        <p:spPr bwMode="auto">
          <a:xfrm>
            <a:off x="-117560" y="7277362"/>
            <a:ext cx="12378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NO CONTENT IN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22" name="Line 26"/>
          <p:cNvSpPr>
            <a:spLocks noChangeShapeType="1"/>
          </p:cNvSpPr>
          <p:nvPr/>
        </p:nvSpPr>
        <p:spPr bwMode="auto">
          <a:xfrm flipH="1">
            <a:off x="0" y="7029400"/>
            <a:ext cx="50217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-547162" y="6021388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-547162" y="1340768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-547162" y="1124744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-547162" y="260648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-547162" y="0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-547162" y="6858000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-180020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9223801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 flipH="1" flipV="1">
            <a:off x="9725980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322159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44"/>
          <p:cNvSpPr>
            <a:spLocks noGrp="1"/>
          </p:cNvSpPr>
          <p:nvPr>
            <p:ph type="body" idx="1"/>
          </p:nvPr>
        </p:nvSpPr>
        <p:spPr>
          <a:xfrm>
            <a:off x="495300" y="1341439"/>
            <a:ext cx="8918575" cy="467995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6791384" y="6367011"/>
            <a:ext cx="2686119" cy="490989"/>
          </a:xfrm>
          <a:prstGeom prst="rect">
            <a:avLst/>
          </a:prstGeom>
          <a:noFill/>
        </p:spPr>
        <p:txBody>
          <a:bodyPr wrap="square" lIns="80147" tIns="40074" rIns="80147" bIns="40074" rtlCol="0" anchor="ctr" anchorCtr="0">
            <a:noAutofit/>
          </a:bodyPr>
          <a:lstStyle/>
          <a:p>
            <a:pPr algn="r"/>
            <a:fld id="{C8FAFB76-8678-4312-A37B-42B2A031034D}" type="slidenum">
              <a:rPr lang="en-GB" sz="800" smtClean="0">
                <a:solidFill>
                  <a:srgbClr val="41404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pPr algn="r"/>
              <a:t>‹#›</a:t>
            </a:fld>
            <a:endParaRPr lang="en-GB" sz="800" dirty="0" smtClean="0">
              <a:solidFill>
                <a:srgbClr val="41404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6594" y="6367011"/>
            <a:ext cx="2106234" cy="490989"/>
          </a:xfrm>
          <a:prstGeom prst="rect">
            <a:avLst/>
          </a:prstGeom>
          <a:noFill/>
        </p:spPr>
        <p:txBody>
          <a:bodyPr wrap="square" lIns="80147" tIns="40074" rIns="80147" bIns="40074" rtlCol="0" anchor="ctr" anchorCtr="0">
            <a:noAutofit/>
          </a:bodyPr>
          <a:lstStyle/>
          <a:p>
            <a:r>
              <a:rPr lang="en-GB" sz="800" dirty="0" smtClean="0"/>
              <a:t>© Rule Financial 2014</a:t>
            </a:r>
            <a:endParaRPr lang="en-GB" sz="800" dirty="0"/>
          </a:p>
        </p:txBody>
      </p:sp>
      <p:pic>
        <p:nvPicPr>
          <p:cNvPr id="38" name="Picture 2" descr="C:\Users\tosler\Desktop\140724-RF-GFT-group-logo-CMYK-v2.png"/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2438" t="31697" r="39564" b="34151"/>
          <a:stretch/>
        </p:blipFill>
        <p:spPr bwMode="auto">
          <a:xfrm>
            <a:off x="493337" y="6130424"/>
            <a:ext cx="755708" cy="65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50" r:id="rId5"/>
    <p:sldLayoutId id="2147483657" r:id="rId6"/>
    <p:sldLayoutId id="2147483651" r:id="rId7"/>
    <p:sldLayoutId id="2147483660" r:id="rId8"/>
    <p:sldLayoutId id="2147483658" r:id="rId9"/>
    <p:sldLayoutId id="2147483654" r:id="rId10"/>
    <p:sldLayoutId id="2147483661" r:id="rId11"/>
    <p:sldLayoutId id="2147483656" r:id="rId12"/>
    <p:sldLayoutId id="2147483652" r:id="rId13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872655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Tahoma" pitchFamily="34" charset="0"/>
          <a:ea typeface="Tahoma" pitchFamily="34" charset="0"/>
          <a:cs typeface="Tahoma" pitchFamily="34" charset="0"/>
        </a:defRPr>
      </a:lvl1pPr>
    </p:titleStyle>
    <p:bodyStyle>
      <a:lvl1pPr marL="180000" indent="-180000" algn="l" defTabSz="995613" rtl="0" eaLnBrk="1" latinLnBrk="0" hangingPunct="1">
        <a:lnSpc>
          <a:spcPct val="140000"/>
        </a:lnSpc>
        <a:spcBef>
          <a:spcPts val="300"/>
        </a:spcBef>
        <a:buClr>
          <a:schemeClr val="tx2"/>
        </a:buClr>
        <a:buSzPct val="110000"/>
        <a:buFont typeface="Wingdings" pitchFamily="2" charset="2"/>
        <a:buChar char="l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357188" indent="-176213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Wingdings 3" pitchFamily="18" charset="2"/>
        <a:buChar char="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538163" indent="-180975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Tahoma" pitchFamily="34" charset="0"/>
        <a:buChar char="–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719138" indent="-180975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Tahoma" pitchFamily="34" charset="0"/>
        <a:buChar char="–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895350" indent="-176213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Tahoma" pitchFamily="34" charset="0"/>
        <a:buChar char="–"/>
        <a:defRPr lang="en-GB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399799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36125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72452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8779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327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655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981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5308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635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7962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289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0616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vwo.com/blog/abtesting-increases-lead-generation-rate/" TargetMode="Externa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vwo.com/blog/abtesting-increases-lead-generation-rate/" TargetMode="External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melon-digital.com/articles/ab-test-case-study-arenaturist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melon-digital.com/articles/ab-test-case-study-arenaturist/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UAM</a:t>
            </a:r>
            <a:endParaRPr lang="pl-PL" sz="16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Modern Web Design</a:t>
            </a:r>
            <a:endParaRPr lang="en-GB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l-PL" dirty="0" smtClean="0"/>
              <a:t>20.05.2015</a:t>
            </a:r>
            <a:endParaRPr lang="pl-PL" dirty="0" smtClean="0"/>
          </a:p>
          <a:p>
            <a:r>
              <a:rPr lang="pl-PL" dirty="0" smtClean="0"/>
              <a:t>Andrzej Matłosz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Tak było kiedyś</a:t>
            </a:r>
            <a:br>
              <a:rPr lang="pl-PL" dirty="0" smtClean="0"/>
            </a:b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064568" y="1340768"/>
            <a:ext cx="7950370" cy="4270594"/>
          </a:xfrm>
          <a:prstGeom prst="rect">
            <a:avLst/>
          </a:prstGeom>
          <a:noFill/>
        </p:spPr>
      </p:pic>
      <p:sp>
        <p:nvSpPr>
          <p:cNvPr id="4" name="pole tekstowe 3"/>
          <p:cNvSpPr txBox="1"/>
          <p:nvPr/>
        </p:nvSpPr>
        <p:spPr>
          <a:xfrm>
            <a:off x="3152800" y="5805264"/>
            <a:ext cx="5112568" cy="288032"/>
          </a:xfrm>
          <a:prstGeom prst="rect">
            <a:avLst/>
          </a:prstGeom>
          <a:noFill/>
        </p:spPr>
        <p:txBody>
          <a:bodyPr wrap="none" rtlCol="0" anchor="t" anchorCtr="0">
            <a:noAutofit/>
          </a:bodyPr>
          <a:lstStyle/>
          <a:p>
            <a:r>
              <a:rPr lang="pl-PL" sz="1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http://www.szewc-kaletnik.prv.pl/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Tak było kiedyś</a:t>
            </a:r>
            <a:br>
              <a:rPr lang="pl-PL" dirty="0" smtClean="0"/>
            </a:b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367615" y="1340768"/>
            <a:ext cx="5677037" cy="453650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Typografia</a:t>
            </a:r>
            <a:br>
              <a:rPr lang="pl-PL" dirty="0" smtClean="0"/>
            </a:b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382404" y="1249153"/>
            <a:ext cx="7026665" cy="467999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„Płaski” design oraz prosty schemat kolorów</a:t>
            </a:r>
            <a:br>
              <a:rPr lang="pl-PL" dirty="0" smtClean="0"/>
            </a:b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848544" y="1352556"/>
            <a:ext cx="7992888" cy="453072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„Płaski” design oraz prosty schemat kolorów</a:t>
            </a:r>
            <a:br>
              <a:rPr lang="pl-PL" dirty="0" smtClean="0"/>
            </a:b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97206" y="1259824"/>
            <a:ext cx="8816668" cy="454544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„Płaski” design – „</a:t>
            </a:r>
            <a:r>
              <a:rPr lang="pl-PL" dirty="0" err="1" smtClean="0"/>
              <a:t>Hover</a:t>
            </a:r>
            <a:r>
              <a:rPr lang="pl-PL" dirty="0" smtClean="0"/>
              <a:t> </a:t>
            </a:r>
            <a:r>
              <a:rPr lang="pl-PL" dirty="0" err="1" smtClean="0"/>
              <a:t>effect</a:t>
            </a:r>
            <a:r>
              <a:rPr lang="pl-PL" dirty="0" smtClean="0"/>
              <a:t>”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23349" y="1259824"/>
            <a:ext cx="8564381" cy="454544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Mniej klikania, więcej </a:t>
            </a:r>
            <a:r>
              <a:rPr lang="pl-PL" dirty="0" err="1" smtClean="0"/>
              <a:t>scrollowania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97206" y="1295822"/>
            <a:ext cx="8816668" cy="447344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Duże obrazki w tle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56029" y="1295822"/>
            <a:ext cx="8099021" cy="447344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Duże obrazki produktów/usług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360712" y="1295822"/>
            <a:ext cx="5359884" cy="486948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Użycie wideo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956029" y="1311641"/>
            <a:ext cx="8099021" cy="4441806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 prezentacji</a:t>
            </a:r>
            <a:endParaRPr lang="en-GB" sz="1600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/>
            <a:r>
              <a:rPr lang="pl-PL" sz="2400" dirty="0" smtClean="0"/>
              <a:t> Krótki wstęp</a:t>
            </a:r>
          </a:p>
          <a:p>
            <a:pPr marL="228600" indent="-228600"/>
            <a:r>
              <a:rPr lang="pl-PL" sz="2400" dirty="0" smtClean="0"/>
              <a:t> Jak użytkownik korzysta z Internetu</a:t>
            </a:r>
          </a:p>
          <a:p>
            <a:pPr marL="228600" indent="-228600"/>
            <a:r>
              <a:rPr lang="pl-PL" sz="2400" dirty="0" smtClean="0"/>
              <a:t> Nowoczesne trendy na stronach </a:t>
            </a:r>
            <a:r>
              <a:rPr lang="pl-PL" sz="2400" dirty="0" err="1" smtClean="0"/>
              <a:t>www</a:t>
            </a:r>
            <a:endParaRPr lang="pl-PL" sz="2400" dirty="0" smtClean="0"/>
          </a:p>
          <a:p>
            <a:pPr marL="228600" indent="-228600"/>
            <a:r>
              <a:rPr lang="pl-PL" sz="2400" dirty="0" smtClean="0"/>
              <a:t> </a:t>
            </a:r>
            <a:r>
              <a:rPr lang="pl-PL" sz="2400" dirty="0" err="1" smtClean="0"/>
              <a:t>Responsive</a:t>
            </a:r>
            <a:r>
              <a:rPr lang="pl-PL" sz="2400" dirty="0" smtClean="0"/>
              <a:t> Web Design</a:t>
            </a:r>
          </a:p>
          <a:p>
            <a:pPr marL="228600" indent="-228600"/>
            <a:r>
              <a:rPr lang="pl-PL" sz="2400" dirty="0" smtClean="0"/>
              <a:t> Kilka słów o nowoczesnym marketingu internetowym</a:t>
            </a:r>
          </a:p>
          <a:p>
            <a:pPr marL="228600" indent="-228600"/>
            <a:r>
              <a:rPr lang="pl-PL" sz="2400" dirty="0" smtClean="0"/>
              <a:t> Testy A/B (</a:t>
            </a:r>
            <a:r>
              <a:rPr lang="pl-PL" sz="2400" dirty="0" err="1" smtClean="0"/>
              <a:t>Case</a:t>
            </a:r>
            <a:r>
              <a:rPr lang="pl-PL" sz="2400" dirty="0" smtClean="0"/>
              <a:t> </a:t>
            </a:r>
            <a:r>
              <a:rPr lang="pl-PL" sz="2400" dirty="0" err="1" smtClean="0"/>
              <a:t>Studies</a:t>
            </a:r>
            <a:r>
              <a:rPr lang="pl-PL" sz="2400" dirty="0" smtClean="0"/>
              <a:t>)</a:t>
            </a:r>
            <a:endParaRPr lang="en-GB" sz="2400" dirty="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Użycie wideo – ciekawe statystyki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24608" y="1916832"/>
            <a:ext cx="7093315" cy="319384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Użycie wideo – ciekawe statystyki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000672" y="1300067"/>
            <a:ext cx="5904655" cy="4400154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Kafelki i karty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000672" y="1311640"/>
            <a:ext cx="6037813" cy="470964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Kafelki i karty, </a:t>
            </a:r>
            <a:r>
              <a:rPr lang="pl-PL" dirty="0" err="1" smtClean="0"/>
              <a:t>wp.pl</a:t>
            </a:r>
            <a:r>
              <a:rPr lang="pl-PL" dirty="0" smtClean="0"/>
              <a:t> w 2009 roku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84648" y="1245382"/>
            <a:ext cx="6336704" cy="476389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Kafelki i karty</a:t>
            </a:r>
            <a:r>
              <a:rPr lang="pl-PL" dirty="0" smtClean="0">
                <a:solidFill>
                  <a:srgbClr val="003F72"/>
                </a:solidFill>
              </a:rPr>
              <a:t>, </a:t>
            </a:r>
            <a:r>
              <a:rPr lang="pl-PL" dirty="0" err="1" smtClean="0">
                <a:solidFill>
                  <a:srgbClr val="003F72"/>
                </a:solidFill>
              </a:rPr>
              <a:t>wp.pl</a:t>
            </a:r>
            <a:r>
              <a:rPr lang="pl-PL" dirty="0" smtClean="0">
                <a:solidFill>
                  <a:srgbClr val="003F72"/>
                </a:solidFill>
              </a:rPr>
              <a:t> w 2014 roku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24608" y="1366614"/>
            <a:ext cx="6959245" cy="44480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Pojedynczy przycisk „</a:t>
            </a:r>
            <a:r>
              <a:rPr lang="pl-PL" dirty="0" err="1" smtClean="0"/>
              <a:t>call</a:t>
            </a:r>
            <a:r>
              <a:rPr lang="pl-PL" dirty="0" smtClean="0"/>
              <a:t> to action”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40724" y="1556792"/>
            <a:ext cx="8107357" cy="396043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Pojedynczy przycisk „</a:t>
            </a:r>
            <a:r>
              <a:rPr lang="pl-PL" dirty="0" err="1" smtClean="0"/>
              <a:t>call</a:t>
            </a:r>
            <a:r>
              <a:rPr lang="pl-PL" dirty="0" smtClean="0"/>
              <a:t> to action”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413258" y="1556792"/>
            <a:ext cx="6852110" cy="399209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Pojedynczy przycisk „</a:t>
            </a:r>
            <a:r>
              <a:rPr lang="pl-PL" dirty="0" err="1" smtClean="0"/>
              <a:t>call</a:t>
            </a:r>
            <a:r>
              <a:rPr lang="pl-PL" dirty="0" smtClean="0"/>
              <a:t> to action”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66047" y="1916832"/>
            <a:ext cx="8226913" cy="324035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Trendy- Krótki czas ładowania strony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615366" y="1366614"/>
            <a:ext cx="6577729" cy="444809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Responsive</a:t>
            </a:r>
            <a:r>
              <a:rPr lang="pl-PL" dirty="0" smtClean="0"/>
              <a:t> Web Design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216696" y="1211697"/>
            <a:ext cx="5472607" cy="4844271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Warto zapamiętać, warto używać</a:t>
            </a:r>
            <a:br>
              <a:rPr lang="pl-PL" dirty="0" smtClean="0"/>
            </a:br>
            <a:endParaRPr lang="en-GB" sz="1600" dirty="0"/>
          </a:p>
        </p:txBody>
      </p:sp>
      <p:pic>
        <p:nvPicPr>
          <p:cNvPr id="2050" name="Picture 2" descr="C:\Users\Samsung\Desktop\modern web design screens\images\best-practic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0632" y="1214754"/>
            <a:ext cx="6336704" cy="4752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446730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Responsive</a:t>
            </a:r>
            <a:r>
              <a:rPr lang="pl-PL" dirty="0" smtClean="0"/>
              <a:t> Web Design</a:t>
            </a: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12640" y="1772816"/>
            <a:ext cx="6552728" cy="3425812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Responsive</a:t>
            </a:r>
            <a:r>
              <a:rPr lang="pl-PL" dirty="0" smtClean="0"/>
              <a:t> Web Design – przykładowe pomocnicze biblioteki</a:t>
            </a:r>
            <a:endParaRPr lang="en-GB" sz="1600" dirty="0"/>
          </a:p>
        </p:txBody>
      </p:sp>
      <p:pic>
        <p:nvPicPr>
          <p:cNvPr id="2051" name="Picture 3" descr="C:\Users\Samsung\Desktop\modern web design screens\Found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88904" y="3360896"/>
            <a:ext cx="5636791" cy="2894811"/>
          </a:xfrm>
          <a:prstGeom prst="rect">
            <a:avLst/>
          </a:prstGeom>
          <a:noFill/>
        </p:spPr>
      </p:pic>
      <p:pic>
        <p:nvPicPr>
          <p:cNvPr id="2050" name="Picture 2" descr="C:\Users\Samsung\Desktop\modern web design screens\bootstra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472" y="1268761"/>
            <a:ext cx="5256584" cy="2598903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01477" y="2708920"/>
            <a:ext cx="8912397" cy="816394"/>
          </a:xfrm>
        </p:spPr>
        <p:txBody>
          <a:bodyPr/>
          <a:lstStyle/>
          <a:p>
            <a:r>
              <a:rPr lang="pl-PL" sz="4400" dirty="0" smtClean="0"/>
              <a:t>Kilka słów o nowoczesny marketingu internetowym</a:t>
            </a:r>
            <a:endParaRPr lang="en-GB" sz="4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Marketing Internetowy - SEO</a:t>
            </a:r>
            <a:endParaRPr lang="en-GB" sz="1600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500063" y="1340768"/>
            <a:ext cx="4452937" cy="1728192"/>
          </a:xfrm>
          <a:prstGeom prst="rect">
            <a:avLst/>
          </a:prstGeom>
        </p:spPr>
        <p:txBody>
          <a:bodyPr/>
          <a:lstStyle/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tabLst/>
              <a:defRPr/>
            </a:pPr>
            <a:r>
              <a:rPr kumimoji="0" lang="pl-PL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Kiedyś:</a:t>
            </a:r>
            <a:r>
              <a:rPr kumimoji="0" lang="pl-PL" sz="2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kumimoji="0" lang="pl-PL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Tahoma" pitchFamily="34" charset="0"/>
                <a:cs typeface="Tahoma" pitchFamily="34" charset="0"/>
              </a:rPr>
              <a:t>90% linki</a:t>
            </a:r>
          </a:p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tabLst/>
              <a:defRPr/>
            </a:pPr>
            <a:r>
              <a:rPr lang="pl-PL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Dzisiaj: </a:t>
            </a:r>
            <a:r>
              <a:rPr lang="pl-PL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Content</a:t>
            </a:r>
            <a:r>
              <a:rPr lang="pl-PL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Marketing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3074" name="Picture 2" descr="C:\Users\Samsung\Desktop\modern web design screens\pingwin i pand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812" y="2852936"/>
            <a:ext cx="6048375" cy="321945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Marketing Internetowy - </a:t>
            </a:r>
            <a:r>
              <a:rPr lang="pl-PL" dirty="0" err="1" smtClean="0"/>
              <a:t>Social</a:t>
            </a:r>
            <a:r>
              <a:rPr lang="pl-PL" dirty="0" smtClean="0"/>
              <a:t> Media</a:t>
            </a:r>
            <a:endParaRPr lang="en-GB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52588" y="1412776"/>
            <a:ext cx="6600825" cy="4400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48744" y="908720"/>
            <a:ext cx="4320480" cy="2814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Marketing Internetowy - </a:t>
            </a:r>
            <a:r>
              <a:rPr lang="pl-PL" dirty="0" err="1" smtClean="0"/>
              <a:t>Grywalizacja</a:t>
            </a:r>
            <a:endParaRPr lang="en-GB" sz="1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43150" y="4221088"/>
            <a:ext cx="521970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Marketing Internetowy - Real Time Marketing</a:t>
            </a:r>
            <a:endParaRPr lang="en-GB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8624" y="1772816"/>
            <a:ext cx="6657975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 przymrużeniem oka: Marketing kontrowersyjny</a:t>
            </a:r>
            <a:endParaRPr lang="en-GB" sz="1600" dirty="0"/>
          </a:p>
        </p:txBody>
      </p:sp>
      <p:pic>
        <p:nvPicPr>
          <p:cNvPr id="7171" name="Picture 3" descr="C:\Users\Samsung\Desktop\modern web design screens\kontorwersja - ci puszk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61346" y="3501007"/>
            <a:ext cx="4752528" cy="2609647"/>
          </a:xfrm>
          <a:prstGeom prst="rect">
            <a:avLst/>
          </a:prstGeom>
          <a:noFill/>
        </p:spPr>
      </p:pic>
      <p:pic>
        <p:nvPicPr>
          <p:cNvPr id="7170" name="Picture 2" descr="C:\Users\Samsung\Desktop\modern web design screens\kontorwersja - trójkącik hawajskiej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1477" y="1556791"/>
            <a:ext cx="4451523" cy="291568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 przymrużeniem oka: Marketing kontrowersyjny</a:t>
            </a:r>
            <a:endParaRPr lang="en-GB" sz="16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776536" y="1844824"/>
            <a:ext cx="8637338" cy="3744416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pl-PL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Problem:</a:t>
            </a:r>
          </a:p>
          <a:p>
            <a:pPr algn="just"/>
            <a:r>
              <a:rPr lang="pl-PL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Jak w ciekawy sposób zaprezentować  aplikację  w html5, która na podstawie zbudowanego przez użytkownika przekroju obiektu potrafi zbudować i wyświetlić cylindryczny model trójwymiarowy. </a:t>
            </a:r>
          </a:p>
          <a:p>
            <a:r>
              <a:rPr lang="pl-PL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Aplikacja ta jest reklamą zarówno dla możliwości html5 jak i wysokich umiejętności programistycznych autora.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 przymrużeniem oka: Marketing kontrowersyjny (http://www.dildo-generator.com/)</a:t>
            </a:r>
            <a:endParaRPr lang="en-GB" sz="1600" dirty="0"/>
          </a:p>
        </p:txBody>
      </p:sp>
      <p:pic>
        <p:nvPicPr>
          <p:cNvPr id="8194" name="Picture 2" descr="C:\Users\Samsung\Desktop\modern web design screens\kontorwersja - dildo genera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4105" y="1268760"/>
            <a:ext cx="8709769" cy="4757088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Warto zapamiętać, warto używać</a:t>
            </a:r>
            <a:br>
              <a:rPr lang="pl-PL" dirty="0" smtClean="0"/>
            </a:br>
            <a:endParaRPr lang="en-GB" sz="1600" dirty="0"/>
          </a:p>
        </p:txBody>
      </p:sp>
      <p:pic>
        <p:nvPicPr>
          <p:cNvPr id="3074" name="Picture 2" descr="C:\Users\Samsung\Desktop\modern web design screens\images\Bart-I-will-adopt-best-prac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4688" y="1340768"/>
            <a:ext cx="5256584" cy="45431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88539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Zapamiętaj! Budowa strony www jest ciągłym procesem</a:t>
            </a:r>
            <a:br>
              <a:rPr lang="pl-PL" dirty="0" smtClean="0"/>
            </a:br>
            <a:endParaRPr lang="en-GB" sz="1600" dirty="0"/>
          </a:p>
        </p:txBody>
      </p:sp>
      <p:pic>
        <p:nvPicPr>
          <p:cNvPr id="4099" name="Picture 3" descr="C:\Users\Samsung\Desktop\modern web design screens\images\PDCA_Cycle-PL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601" y="1314429"/>
            <a:ext cx="7128792" cy="4854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4758432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01477" y="2708920"/>
            <a:ext cx="8912397" cy="816394"/>
          </a:xfrm>
        </p:spPr>
        <p:txBody>
          <a:bodyPr/>
          <a:lstStyle/>
          <a:p>
            <a:r>
              <a:rPr lang="pl-PL" sz="4400" dirty="0" smtClean="0"/>
              <a:t>Testy A/B</a:t>
            </a:r>
            <a:endParaRPr lang="en-GB" sz="4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Testy A/B – zwiększenie konwersji o 232%</a:t>
            </a:r>
            <a:endParaRPr lang="en-GB" sz="1600" dirty="0"/>
          </a:p>
        </p:txBody>
      </p:sp>
      <p:pic>
        <p:nvPicPr>
          <p:cNvPr id="9218" name="Picture 2" descr="C:\Users\Samsung\Desktop\modern web design screens\ab 2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6656" y="1350596"/>
            <a:ext cx="6336704" cy="4586467"/>
          </a:xfrm>
          <a:prstGeom prst="rect">
            <a:avLst/>
          </a:prstGeom>
          <a:noFill/>
        </p:spPr>
      </p:pic>
      <p:sp>
        <p:nvSpPr>
          <p:cNvPr id="5" name="Prostokąt 4"/>
          <p:cNvSpPr/>
          <p:nvPr/>
        </p:nvSpPr>
        <p:spPr>
          <a:xfrm>
            <a:off x="2576736" y="6021288"/>
            <a:ext cx="46085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u="sng" dirty="0" smtClean="0">
                <a:hlinkClick r:id="rId3"/>
              </a:rPr>
              <a:t>https://vwo.com/blog/abtesting-increases-lead-generation-rate/</a:t>
            </a:r>
            <a:endParaRPr lang="pl-PL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Testy A/B – zwiększenie konwersji o 232%</a:t>
            </a:r>
            <a:endParaRPr lang="en-GB" sz="1600" dirty="0"/>
          </a:p>
        </p:txBody>
      </p:sp>
      <p:pic>
        <p:nvPicPr>
          <p:cNvPr id="9218" name="Picture 2" descr="C:\Users\Samsung\Desktop\modern web design screens\ab 2a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151270" y="1350596"/>
            <a:ext cx="5747476" cy="4586467"/>
          </a:xfrm>
          <a:prstGeom prst="rect">
            <a:avLst/>
          </a:prstGeom>
          <a:noFill/>
        </p:spPr>
      </p:pic>
      <p:sp>
        <p:nvSpPr>
          <p:cNvPr id="4" name="Prostokąt 3"/>
          <p:cNvSpPr/>
          <p:nvPr/>
        </p:nvSpPr>
        <p:spPr>
          <a:xfrm>
            <a:off x="2576736" y="6021288"/>
            <a:ext cx="46085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u="sng" dirty="0" smtClean="0">
                <a:hlinkClick r:id="rId3"/>
              </a:rPr>
              <a:t>https://vwo.com/blog/abtesting-increases-lead-generation-rate/</a:t>
            </a:r>
            <a:endParaRPr lang="pl-PL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Testy A/B – zwiększenie konwersji o 606%</a:t>
            </a:r>
            <a:endParaRPr lang="en-GB" sz="1600" dirty="0"/>
          </a:p>
        </p:txBody>
      </p:sp>
      <p:pic>
        <p:nvPicPr>
          <p:cNvPr id="10242" name="Picture 2" descr="C:\Users\Samsung\Desktop\modern web design screens\ab 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0712" y="1077042"/>
            <a:ext cx="4248472" cy="4847615"/>
          </a:xfrm>
          <a:prstGeom prst="rect">
            <a:avLst/>
          </a:prstGeom>
          <a:noFill/>
        </p:spPr>
      </p:pic>
      <p:sp>
        <p:nvSpPr>
          <p:cNvPr id="5" name="Prostokąt 4"/>
          <p:cNvSpPr/>
          <p:nvPr/>
        </p:nvSpPr>
        <p:spPr>
          <a:xfrm>
            <a:off x="2072680" y="5924657"/>
            <a:ext cx="55446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 smtClean="0"/>
              <a:t>http://blog.optimizely.com/2013/11/26/spreadshirt_redesign_case_study/</a:t>
            </a:r>
            <a:endParaRPr lang="pl-PL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Testy A/B – zwiększenie konwersji o 52%</a:t>
            </a:r>
            <a:endParaRPr lang="en-GB" sz="1600" dirty="0"/>
          </a:p>
        </p:txBody>
      </p:sp>
      <p:pic>
        <p:nvPicPr>
          <p:cNvPr id="11266" name="Picture 2" descr="C:\Users\Samsung\Desktop\modern web design screens\ab4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2560" y="1612741"/>
            <a:ext cx="8167282" cy="3760475"/>
          </a:xfrm>
          <a:prstGeom prst="rect">
            <a:avLst/>
          </a:prstGeom>
          <a:noFill/>
        </p:spPr>
      </p:pic>
      <p:sp>
        <p:nvSpPr>
          <p:cNvPr id="5" name="Prostokąt 4"/>
          <p:cNvSpPr/>
          <p:nvPr/>
        </p:nvSpPr>
        <p:spPr>
          <a:xfrm>
            <a:off x="2360712" y="5949280"/>
            <a:ext cx="51444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u="sng" dirty="0" smtClean="0">
                <a:hlinkClick r:id="rId3"/>
              </a:rPr>
              <a:t>http://www.carmelon-digital.com/articles/ab-test-case-study-arenaturist/</a:t>
            </a:r>
            <a:r>
              <a:rPr lang="pl-PL" sz="1200" dirty="0" smtClean="0"/>
              <a:t> </a:t>
            </a:r>
            <a:endParaRPr lang="pl-PL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Testy A/B – zwiększenie konwersji o 52%</a:t>
            </a:r>
            <a:endParaRPr lang="en-GB" sz="1600" dirty="0"/>
          </a:p>
        </p:txBody>
      </p:sp>
      <p:pic>
        <p:nvPicPr>
          <p:cNvPr id="11266" name="Picture 2" descr="C:\Users\Samsung\Desktop\modern web design screens\ab4a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00432" y="1612741"/>
            <a:ext cx="7951538" cy="3760475"/>
          </a:xfrm>
          <a:prstGeom prst="rect">
            <a:avLst/>
          </a:prstGeom>
          <a:noFill/>
        </p:spPr>
      </p:pic>
      <p:sp>
        <p:nvSpPr>
          <p:cNvPr id="4" name="Prostokąt 3"/>
          <p:cNvSpPr/>
          <p:nvPr/>
        </p:nvSpPr>
        <p:spPr>
          <a:xfrm>
            <a:off x="2360712" y="5949280"/>
            <a:ext cx="51444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u="sng" dirty="0" smtClean="0">
                <a:hlinkClick r:id="rId3"/>
              </a:rPr>
              <a:t>http://www.carmelon-digital.com/articles/ab-test-case-study-arenaturist/</a:t>
            </a:r>
            <a:r>
              <a:rPr lang="pl-PL" sz="1200" dirty="0" smtClean="0"/>
              <a:t> </a:t>
            </a:r>
            <a:endParaRPr lang="pl-PL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Testy A/B – zwiększenie przychodów o 65%</a:t>
            </a:r>
            <a:endParaRPr lang="en-GB" sz="1600" dirty="0"/>
          </a:p>
        </p:txBody>
      </p:sp>
      <p:pic>
        <p:nvPicPr>
          <p:cNvPr id="11266" name="Picture 2" descr="C:\Users\Samsung\Desktop\modern web design screens\ab4a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701998" y="1612741"/>
            <a:ext cx="6748405" cy="3760475"/>
          </a:xfrm>
          <a:prstGeom prst="rect">
            <a:avLst/>
          </a:prstGeom>
          <a:noFill/>
        </p:spPr>
      </p:pic>
      <p:sp>
        <p:nvSpPr>
          <p:cNvPr id="4" name="Prostokąt 3"/>
          <p:cNvSpPr/>
          <p:nvPr/>
        </p:nvSpPr>
        <p:spPr>
          <a:xfrm>
            <a:off x="3296816" y="5949280"/>
            <a:ext cx="4176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u="sng" dirty="0" smtClean="0"/>
              <a:t>http://www.conversioner.com/blog/neuromarketing-hacks/</a:t>
            </a:r>
            <a:endParaRPr lang="pl-PL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Testy A/B – zwiększenie przychodów o 65%</a:t>
            </a:r>
            <a:endParaRPr lang="en-GB" sz="1600" dirty="0"/>
          </a:p>
        </p:txBody>
      </p:sp>
      <p:pic>
        <p:nvPicPr>
          <p:cNvPr id="11266" name="Picture 2" descr="C:\Users\Samsung\Desktop\modern web design screens\ab4a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840692" y="1612741"/>
            <a:ext cx="6471016" cy="3760475"/>
          </a:xfrm>
          <a:prstGeom prst="rect">
            <a:avLst/>
          </a:prstGeom>
          <a:noFill/>
        </p:spPr>
      </p:pic>
      <p:sp>
        <p:nvSpPr>
          <p:cNvPr id="4" name="Prostokąt 3"/>
          <p:cNvSpPr/>
          <p:nvPr/>
        </p:nvSpPr>
        <p:spPr>
          <a:xfrm>
            <a:off x="3296816" y="5949280"/>
            <a:ext cx="4176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u="sng" dirty="0" smtClean="0"/>
              <a:t>http://www.conversioner.com/blog/neuromarketing-hacks/</a:t>
            </a:r>
            <a:endParaRPr lang="pl-PL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Testy A/B – zwiększenie przychodów o 65%</a:t>
            </a:r>
            <a:endParaRPr lang="en-GB" sz="1600" dirty="0"/>
          </a:p>
        </p:txBody>
      </p:sp>
      <p:pic>
        <p:nvPicPr>
          <p:cNvPr id="11266" name="Picture 2" descr="C:\Users\Samsung\Desktop\modern web design screens\ab4a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848182" y="1612741"/>
            <a:ext cx="6456036" cy="3760475"/>
          </a:xfrm>
          <a:prstGeom prst="rect">
            <a:avLst/>
          </a:prstGeom>
          <a:noFill/>
        </p:spPr>
      </p:pic>
      <p:sp>
        <p:nvSpPr>
          <p:cNvPr id="4" name="Prostokąt 3"/>
          <p:cNvSpPr/>
          <p:nvPr/>
        </p:nvSpPr>
        <p:spPr>
          <a:xfrm>
            <a:off x="3296816" y="5949280"/>
            <a:ext cx="41764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u="sng" dirty="0" smtClean="0"/>
              <a:t>http://www.conversioner.com/blog/neuromarketing-hacks/</a:t>
            </a:r>
            <a:endParaRPr lang="pl-PL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korzystać z tej prezentacji</a:t>
            </a:r>
            <a:br>
              <a:rPr lang="pl-PL" dirty="0" smtClean="0"/>
            </a:br>
            <a:endParaRPr lang="en-GB" sz="1600" dirty="0"/>
          </a:p>
        </p:txBody>
      </p:sp>
      <p:pic>
        <p:nvPicPr>
          <p:cNvPr id="2" name="Picture 2" descr="C:\Users\Samsung\Desktop\modern web design screens\images\lis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638300"/>
            <a:ext cx="3624808" cy="410355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468540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sz="16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2288704" y="2348880"/>
            <a:ext cx="5112568" cy="2736304"/>
          </a:xfrm>
          <a:prstGeom prst="rect">
            <a:avLst/>
          </a:prstGeom>
          <a:noFill/>
        </p:spPr>
        <p:txBody>
          <a:bodyPr wrap="none" rtlCol="0" anchor="t" anchorCtr="0">
            <a:noAutofit/>
          </a:bodyPr>
          <a:lstStyle/>
          <a:p>
            <a:r>
              <a:rPr lang="pl-PL" sz="4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Dziękuję za uwagę!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01477" y="2708920"/>
            <a:ext cx="8912397" cy="816394"/>
          </a:xfrm>
        </p:spPr>
        <p:txBody>
          <a:bodyPr/>
          <a:lstStyle/>
          <a:p>
            <a:r>
              <a:rPr lang="pl-PL" sz="4400" dirty="0" smtClean="0"/>
              <a:t>Jak użytkownik korzysta z Internetu</a:t>
            </a:r>
            <a:endParaRPr lang="en-GB" sz="4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użytkownik korzysta z Internetu</a:t>
            </a:r>
            <a:br>
              <a:rPr lang="pl-PL" dirty="0" smtClean="0"/>
            </a:b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6536" y="1249153"/>
            <a:ext cx="8238402" cy="468000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użytkownik korzysta z Internetu</a:t>
            </a:r>
            <a:br>
              <a:rPr lang="pl-PL" dirty="0" smtClean="0"/>
            </a:br>
            <a:endParaRPr lang="en-GB" sz="1600" dirty="0"/>
          </a:p>
        </p:txBody>
      </p:sp>
      <p:pic>
        <p:nvPicPr>
          <p:cNvPr id="1026" name="Picture 2" descr="C:\Users\Samsung\Desktop\modern web design screens\user1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776536" y="1249153"/>
            <a:ext cx="8238402" cy="4679999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01477" y="2708920"/>
            <a:ext cx="8912397" cy="816394"/>
          </a:xfrm>
        </p:spPr>
        <p:txBody>
          <a:bodyPr/>
          <a:lstStyle/>
          <a:p>
            <a:r>
              <a:rPr lang="pl-PL" sz="4400" dirty="0" smtClean="0"/>
              <a:t>Nowoczesne trendy </a:t>
            </a:r>
            <a:br>
              <a:rPr lang="pl-PL" sz="4400" dirty="0" smtClean="0"/>
            </a:br>
            <a:r>
              <a:rPr lang="pl-PL" sz="4400" dirty="0" smtClean="0"/>
              <a:t>na stronach </a:t>
            </a:r>
            <a:r>
              <a:rPr lang="pl-PL" sz="4400" dirty="0" err="1" smtClean="0"/>
              <a:t>www</a:t>
            </a:r>
            <a:endParaRPr lang="en-GB" sz="4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44970de2612e17a2b4a298aafb350898e5fd80"/>
</p:tagLst>
</file>

<file path=ppt/theme/theme1.xml><?xml version="1.0" encoding="utf-8"?>
<a:theme xmlns:a="http://schemas.openxmlformats.org/drawingml/2006/main" name="blank">
  <a:themeElements>
    <a:clrScheme name="Rule Financial">
      <a:dk1>
        <a:srgbClr val="414042"/>
      </a:dk1>
      <a:lt1>
        <a:srgbClr val="FFFFFF"/>
      </a:lt1>
      <a:dk2>
        <a:srgbClr val="003F72"/>
      </a:dk2>
      <a:lt2>
        <a:srgbClr val="B1E1EB"/>
      </a:lt2>
      <a:accent1>
        <a:srgbClr val="2280A6"/>
      </a:accent1>
      <a:accent2>
        <a:srgbClr val="77C6CE"/>
      </a:accent2>
      <a:accent3>
        <a:srgbClr val="B1E1EB"/>
      </a:accent3>
      <a:accent4>
        <a:srgbClr val="414042"/>
      </a:accent4>
      <a:accent5>
        <a:srgbClr val="F46800"/>
      </a:accent5>
      <a:accent6>
        <a:srgbClr val="C61717"/>
      </a:accent6>
      <a:hlink>
        <a:srgbClr val="2280A6"/>
      </a:hlink>
      <a:folHlink>
        <a:srgbClr val="C61717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t" anchorCtr="0">
        <a:noAutofit/>
      </a:bodyPr>
      <a:lstStyle>
        <a:defPPr>
          <a:defRPr sz="900" dirty="0" smtClean="0">
            <a:latin typeface="Tahoma" pitchFamily="34" charset="0"/>
            <a:ea typeface="Tahoma" pitchFamily="34" charset="0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184</TotalTime>
  <Words>418</Words>
  <Application>Microsoft Office PowerPoint</Application>
  <PresentationFormat>Papier A4 (210x297 mm)</PresentationFormat>
  <Paragraphs>74</Paragraphs>
  <Slides>50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50</vt:i4>
      </vt:variant>
    </vt:vector>
  </HeadingPairs>
  <TitlesOfParts>
    <vt:vector size="51" baseType="lpstr">
      <vt:lpstr>blank</vt:lpstr>
      <vt:lpstr>Modern Web Design</vt:lpstr>
      <vt:lpstr>Plan prezentacji</vt:lpstr>
      <vt:lpstr>Warto zapamiętać, warto używać </vt:lpstr>
      <vt:lpstr>Warto zapamiętać, warto używać </vt:lpstr>
      <vt:lpstr>Jak korzystać z tej prezentacji </vt:lpstr>
      <vt:lpstr>Jak użytkownik korzysta z Internetu</vt:lpstr>
      <vt:lpstr>Jak użytkownik korzysta z Internetu </vt:lpstr>
      <vt:lpstr>Jak użytkownik korzysta z Internetu </vt:lpstr>
      <vt:lpstr>Nowoczesne trendy  na stronach www</vt:lpstr>
      <vt:lpstr>Tak było kiedyś </vt:lpstr>
      <vt:lpstr>Tak było kiedyś </vt:lpstr>
      <vt:lpstr>Trendy- Typografia </vt:lpstr>
      <vt:lpstr>Trendy- „Płaski” design oraz prosty schemat kolorów </vt:lpstr>
      <vt:lpstr>Trendy- „Płaski” design oraz prosty schemat kolorów </vt:lpstr>
      <vt:lpstr>Trendy- „Płaski” design – „Hover effect”</vt:lpstr>
      <vt:lpstr>Trendy- Mniej klikania, więcej scrollowania</vt:lpstr>
      <vt:lpstr>Trendy- Duże obrazki w tle</vt:lpstr>
      <vt:lpstr>Trendy- Duże obrazki produktów/usług</vt:lpstr>
      <vt:lpstr>Trendy- Użycie wideo</vt:lpstr>
      <vt:lpstr>Trendy- Użycie wideo – ciekawe statystyki</vt:lpstr>
      <vt:lpstr>Trendy- Użycie wideo – ciekawe statystyki</vt:lpstr>
      <vt:lpstr>Trendy- Kafelki i karty</vt:lpstr>
      <vt:lpstr>Trendy- Kafelki i karty, wp.pl w 2009 roku</vt:lpstr>
      <vt:lpstr>Trendy- Kafelki i karty, wp.pl w 2014 roku</vt:lpstr>
      <vt:lpstr>Trendy- Pojedynczy przycisk „call to action”</vt:lpstr>
      <vt:lpstr>Trendy- Pojedynczy przycisk „call to action”</vt:lpstr>
      <vt:lpstr>Trendy- Pojedynczy przycisk „call to action”</vt:lpstr>
      <vt:lpstr>Trendy- Krótki czas ładowania strony</vt:lpstr>
      <vt:lpstr>Responsive Web Design</vt:lpstr>
      <vt:lpstr>Responsive Web Design</vt:lpstr>
      <vt:lpstr>Responsive Web Design – przykładowe pomocnicze biblioteki</vt:lpstr>
      <vt:lpstr>Kilka słów o nowoczesny marketingu internetowym</vt:lpstr>
      <vt:lpstr>Marketing Internetowy - SEO</vt:lpstr>
      <vt:lpstr>Marketing Internetowy - Social Media</vt:lpstr>
      <vt:lpstr>Marketing Internetowy - Grywalizacja</vt:lpstr>
      <vt:lpstr>Marketing Internetowy - Real Time Marketing</vt:lpstr>
      <vt:lpstr>Z przymrużeniem oka: Marketing kontrowersyjny</vt:lpstr>
      <vt:lpstr>Z przymrużeniem oka: Marketing kontrowersyjny</vt:lpstr>
      <vt:lpstr>Z przymrużeniem oka: Marketing kontrowersyjny (http://www.dildo-generator.com/)</vt:lpstr>
      <vt:lpstr>Zapamiętaj! Budowa strony www jest ciągłym procesem </vt:lpstr>
      <vt:lpstr>Testy A/B</vt:lpstr>
      <vt:lpstr>Testy A/B – zwiększenie konwersji o 232%</vt:lpstr>
      <vt:lpstr>Testy A/B – zwiększenie konwersji o 232%</vt:lpstr>
      <vt:lpstr>Testy A/B – zwiększenie konwersji o 606%</vt:lpstr>
      <vt:lpstr>Testy A/B – zwiększenie konwersji o 52%</vt:lpstr>
      <vt:lpstr>Testy A/B – zwiększenie konwersji o 52%</vt:lpstr>
      <vt:lpstr>Testy A/B – zwiększenie przychodów o 65%</vt:lpstr>
      <vt:lpstr>Testy A/B – zwiększenie przychodów o 65%</vt:lpstr>
      <vt:lpstr>Testy A/B – zwiększenie przychodów o 65%</vt:lpstr>
      <vt:lpstr>Slajd 50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(Tahoma 32pt)</dc:title>
  <dc:creator>Andrzej Matlosz</dc:creator>
  <cp:lastModifiedBy>Kamila Matłosz</cp:lastModifiedBy>
  <cp:revision>40</cp:revision>
  <cp:lastPrinted>2011-07-14T12:46:45Z</cp:lastPrinted>
  <dcterms:created xsi:type="dcterms:W3CDTF">2014-11-04T09:49:29Z</dcterms:created>
  <dcterms:modified xsi:type="dcterms:W3CDTF">2015-05-19T19:12:08Z</dcterms:modified>
</cp:coreProperties>
</file>